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oboto Mono Medium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Google Sans"/>
      <p:regular r:id="rId26"/>
      <p:bold r:id="rId27"/>
      <p:italic r:id="rId28"/>
      <p:boldItalic r:id="rId29"/>
    </p:embeddedFont>
    <p:embeddedFont>
      <p:font typeface="Google Sans Medium"/>
      <p:regular r:id="rId30"/>
      <p:bold r:id="rId31"/>
      <p:italic r:id="rId32"/>
      <p:boldItalic r:id="rId33"/>
    </p:embeddedFont>
    <p:embeddedFont>
      <p:font typeface="Nunito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Medium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MonoMedium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oogleSans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GoogleSans-italic.fntdata"/><Relationship Id="rId27" Type="http://schemas.openxmlformats.org/officeDocument/2006/relationships/font" Target="fonts/Google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Google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GoogleSansMedium-bold.fntdata"/><Relationship Id="rId30" Type="http://schemas.openxmlformats.org/officeDocument/2006/relationships/font" Target="fonts/GoogleSansMedium-regular.fntdata"/><Relationship Id="rId11" Type="http://schemas.openxmlformats.org/officeDocument/2006/relationships/slide" Target="slides/slide7.xml"/><Relationship Id="rId33" Type="http://schemas.openxmlformats.org/officeDocument/2006/relationships/font" Target="fonts/GoogleSans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GoogleSansMedium-italic.fntdata"/><Relationship Id="rId13" Type="http://schemas.openxmlformats.org/officeDocument/2006/relationships/slide" Target="slides/slide9.xml"/><Relationship Id="rId35" Type="http://schemas.openxmlformats.org/officeDocument/2006/relationships/font" Target="fonts/NunitoSans-bold.fntdata"/><Relationship Id="rId12" Type="http://schemas.openxmlformats.org/officeDocument/2006/relationships/slide" Target="slides/slide8.xml"/><Relationship Id="rId34" Type="http://schemas.openxmlformats.org/officeDocument/2006/relationships/font" Target="fonts/NunitoSans-regular.fntdata"/><Relationship Id="rId15" Type="http://schemas.openxmlformats.org/officeDocument/2006/relationships/slide" Target="slides/slide11.xml"/><Relationship Id="rId37" Type="http://schemas.openxmlformats.org/officeDocument/2006/relationships/font" Target="fonts/NunitoSans-boldItalic.fntdata"/><Relationship Id="rId14" Type="http://schemas.openxmlformats.org/officeDocument/2006/relationships/slide" Target="slides/slide10.xml"/><Relationship Id="rId36" Type="http://schemas.openxmlformats.org/officeDocument/2006/relationships/font" Target="fonts/Nunito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MonoMedium-bold.fntdata"/><Relationship Id="rId18" Type="http://schemas.openxmlformats.org/officeDocument/2006/relationships/font" Target="fonts/RobotoMon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5974a0b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25974a0b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25974a0b8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25974a0b8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25974a0b8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25974a0b8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25974a0b87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225974a0b87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25974a0b87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225974a0b87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25974a0b8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25974a0b8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Conceived on a flight to Mumbai; First code at IITM; Swedish company at heart, based out of Silicon Valley.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5974a0b8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25974a0b8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5974a0b8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25974a0b8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5974a0b8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25974a0b8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25974a0b8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25974a0b8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25974a0b8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25974a0b8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25974a0b87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25974a0b87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25974a0b8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25974a0b8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" y="-25"/>
            <a:ext cx="348600" cy="5143500"/>
          </a:xfrm>
          <a:prstGeom prst="rect">
            <a:avLst/>
          </a:prstGeom>
          <a:solidFill>
            <a:srgbClr val="018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28" y="4736507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678050" y="1068425"/>
            <a:ext cx="8132700" cy="3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11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◦"/>
              <a:defRPr sz="13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41741" t="56174"/>
          <a:stretch/>
        </p:blipFill>
        <p:spPr>
          <a:xfrm>
            <a:off x="6915975" y="-77175"/>
            <a:ext cx="2334126" cy="12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450" y="4825113"/>
            <a:ext cx="548641" cy="20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Half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8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28" y="4736024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0" l="0" r="41741" t="56174"/>
          <a:stretch/>
        </p:blipFill>
        <p:spPr>
          <a:xfrm>
            <a:off x="6915975" y="-77175"/>
            <a:ext cx="2334126" cy="12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/>
          <p:nvPr>
            <p:ph type="title"/>
          </p:nvPr>
        </p:nvSpPr>
        <p:spPr>
          <a:xfrm>
            <a:off x="5021125" y="368825"/>
            <a:ext cx="36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2" type="title"/>
          </p:nvPr>
        </p:nvSpPr>
        <p:spPr>
          <a:xfrm>
            <a:off x="416810" y="368825"/>
            <a:ext cx="37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/>
        </p:nvSpPr>
        <p:spPr>
          <a:xfrm>
            <a:off x="678050" y="4774132"/>
            <a:ext cx="753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© </a:t>
            </a:r>
            <a:r>
              <a:rPr lang="en" sz="700">
                <a:solidFill>
                  <a:schemeClr val="lt1"/>
                </a:solidFill>
              </a:rPr>
              <a:t>2022 Neo4j, Inc. All rights reserved.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5021125" y="1068425"/>
            <a:ext cx="3703200" cy="3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11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◦"/>
              <a:defRPr sz="13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82" name="Google Shape;82;p11"/>
          <p:cNvSpPr txBox="1"/>
          <p:nvPr>
            <p:ph idx="3" type="body"/>
          </p:nvPr>
        </p:nvSpPr>
        <p:spPr>
          <a:xfrm>
            <a:off x="416810" y="1068425"/>
            <a:ext cx="3703200" cy="3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◦"/>
              <a:defRPr sz="1600"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3pPr>
            <a:lvl4pPr indent="-3111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◦"/>
              <a:defRPr sz="1300">
                <a:solidFill>
                  <a:srgbClr val="FFFFFF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◦"/>
              <a:defRPr sz="1100">
                <a:solidFill>
                  <a:srgbClr val="FFFFFF"/>
                </a:solidFill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100">
                <a:solidFill>
                  <a:srgbClr val="FFFFFF"/>
                </a:solidFill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◦"/>
              <a:defRPr sz="1100">
                <a:solidFill>
                  <a:srgbClr val="FFFFFF"/>
                </a:solidFill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1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450" y="4825113"/>
            <a:ext cx="548641" cy="20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Half 1">
  <p:cSld name="MAIN_POINT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/>
          <p:nvPr/>
        </p:nvSpPr>
        <p:spPr>
          <a:xfrm>
            <a:off x="0" y="987875"/>
            <a:ext cx="4572000" cy="4155600"/>
          </a:xfrm>
          <a:prstGeom prst="rect">
            <a:avLst/>
          </a:prstGeom>
          <a:solidFill>
            <a:srgbClr val="018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8" y="4736024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2"/>
          <p:cNvPicPr preferRelativeResize="0"/>
          <p:nvPr/>
        </p:nvPicPr>
        <p:blipFill rotWithShape="1">
          <a:blip r:embed="rId2">
            <a:alphaModFix/>
          </a:blip>
          <a:srcRect b="0" l="0" r="41741" t="56174"/>
          <a:stretch/>
        </p:blipFill>
        <p:spPr>
          <a:xfrm>
            <a:off x="6915975" y="-77175"/>
            <a:ext cx="2334126" cy="12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 txBox="1"/>
          <p:nvPr>
            <p:ph type="title"/>
          </p:nvPr>
        </p:nvSpPr>
        <p:spPr>
          <a:xfrm>
            <a:off x="5021125" y="1285862"/>
            <a:ext cx="36249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2" type="title"/>
          </p:nvPr>
        </p:nvSpPr>
        <p:spPr>
          <a:xfrm>
            <a:off x="416810" y="1285862"/>
            <a:ext cx="3703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/>
        </p:nvSpPr>
        <p:spPr>
          <a:xfrm>
            <a:off x="678050" y="4774132"/>
            <a:ext cx="753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© </a:t>
            </a:r>
            <a:r>
              <a:rPr lang="en" sz="700">
                <a:solidFill>
                  <a:schemeClr val="lt1"/>
                </a:solidFill>
              </a:rPr>
              <a:t>2022 Neo4j, Inc. All rights reserved.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5021125" y="1851095"/>
            <a:ext cx="37032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11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◦"/>
              <a:defRPr sz="13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92" name="Google Shape;92;p12"/>
          <p:cNvSpPr txBox="1"/>
          <p:nvPr>
            <p:ph idx="3" type="body"/>
          </p:nvPr>
        </p:nvSpPr>
        <p:spPr>
          <a:xfrm>
            <a:off x="416810" y="1851095"/>
            <a:ext cx="37032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◦"/>
              <a:defRPr sz="1600"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3pPr>
            <a:lvl4pPr indent="-3111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◦"/>
              <a:defRPr sz="1300">
                <a:solidFill>
                  <a:srgbClr val="FFFFFF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◦"/>
              <a:defRPr sz="1100">
                <a:solidFill>
                  <a:srgbClr val="FFFFFF"/>
                </a:solidFill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100">
                <a:solidFill>
                  <a:srgbClr val="FFFFFF"/>
                </a:solidFill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◦"/>
              <a:defRPr sz="1100">
                <a:solidFill>
                  <a:srgbClr val="FFFFFF"/>
                </a:solidFill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1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3" name="Google Shape;9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450" y="4825113"/>
            <a:ext cx="548641" cy="20581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2"/>
          <p:cNvSpPr txBox="1"/>
          <p:nvPr>
            <p:ph idx="4"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Quad 4 - A">
  <p:cSld name="MAIN_POINT_1_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3"/>
          <p:cNvSpPr/>
          <p:nvPr/>
        </p:nvSpPr>
        <p:spPr>
          <a:xfrm>
            <a:off x="625025" y="955225"/>
            <a:ext cx="3820500" cy="1698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3"/>
          <p:cNvSpPr txBox="1"/>
          <p:nvPr>
            <p:ph idx="12" type="sldNum"/>
          </p:nvPr>
        </p:nvSpPr>
        <p:spPr>
          <a:xfrm>
            <a:off x="28" y="4736024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0" r="41741" t="56174"/>
          <a:stretch/>
        </p:blipFill>
        <p:spPr>
          <a:xfrm>
            <a:off x="6915975" y="-77175"/>
            <a:ext cx="2334126" cy="12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773750" y="1116625"/>
            <a:ext cx="35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" type="body"/>
          </p:nvPr>
        </p:nvSpPr>
        <p:spPr>
          <a:xfrm>
            <a:off x="773741" y="1546225"/>
            <a:ext cx="35229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450" y="4825113"/>
            <a:ext cx="548641" cy="20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4701900" y="955225"/>
            <a:ext cx="3820500" cy="1698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 txBox="1"/>
          <p:nvPr>
            <p:ph idx="3" type="title"/>
          </p:nvPr>
        </p:nvSpPr>
        <p:spPr>
          <a:xfrm>
            <a:off x="4850625" y="1116625"/>
            <a:ext cx="35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13"/>
          <p:cNvSpPr txBox="1"/>
          <p:nvPr>
            <p:ph idx="4" type="body"/>
          </p:nvPr>
        </p:nvSpPr>
        <p:spPr>
          <a:xfrm>
            <a:off x="4850616" y="1546225"/>
            <a:ext cx="35229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13"/>
          <p:cNvSpPr/>
          <p:nvPr/>
        </p:nvSpPr>
        <p:spPr>
          <a:xfrm>
            <a:off x="625025" y="2890175"/>
            <a:ext cx="3820500" cy="1698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3"/>
          <p:cNvSpPr txBox="1"/>
          <p:nvPr>
            <p:ph idx="5" type="title"/>
          </p:nvPr>
        </p:nvSpPr>
        <p:spPr>
          <a:xfrm>
            <a:off x="773750" y="3051575"/>
            <a:ext cx="35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6" type="body"/>
          </p:nvPr>
        </p:nvSpPr>
        <p:spPr>
          <a:xfrm>
            <a:off x="773741" y="3481175"/>
            <a:ext cx="35229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3"/>
          <p:cNvSpPr/>
          <p:nvPr/>
        </p:nvSpPr>
        <p:spPr>
          <a:xfrm>
            <a:off x="4701900" y="2890175"/>
            <a:ext cx="3820500" cy="1698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3"/>
          <p:cNvSpPr txBox="1"/>
          <p:nvPr>
            <p:ph idx="7" type="title"/>
          </p:nvPr>
        </p:nvSpPr>
        <p:spPr>
          <a:xfrm>
            <a:off x="4850625" y="3051575"/>
            <a:ext cx="35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8" type="body"/>
          </p:nvPr>
        </p:nvSpPr>
        <p:spPr>
          <a:xfrm>
            <a:off x="4850616" y="3481175"/>
            <a:ext cx="35229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Quad 4 - B">
  <p:cSld name="MAIN_POINT_1_2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14"/>
          <p:cNvSpPr/>
          <p:nvPr/>
        </p:nvSpPr>
        <p:spPr>
          <a:xfrm>
            <a:off x="625025" y="955225"/>
            <a:ext cx="3820500" cy="1698600"/>
          </a:xfrm>
          <a:prstGeom prst="rect">
            <a:avLst/>
          </a:prstGeom>
          <a:solidFill>
            <a:srgbClr val="018B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4"/>
          <p:cNvSpPr txBox="1"/>
          <p:nvPr>
            <p:ph idx="12" type="sldNum"/>
          </p:nvPr>
        </p:nvSpPr>
        <p:spPr>
          <a:xfrm>
            <a:off x="28" y="4736024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2">
            <a:alphaModFix/>
          </a:blip>
          <a:srcRect b="0" l="0" r="41741" t="56174"/>
          <a:stretch/>
        </p:blipFill>
        <p:spPr>
          <a:xfrm>
            <a:off x="6915975" y="-77175"/>
            <a:ext cx="2334126" cy="12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2" type="title"/>
          </p:nvPr>
        </p:nvSpPr>
        <p:spPr>
          <a:xfrm>
            <a:off x="773750" y="1116625"/>
            <a:ext cx="35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idx="1" type="body"/>
          </p:nvPr>
        </p:nvSpPr>
        <p:spPr>
          <a:xfrm>
            <a:off x="773741" y="1546225"/>
            <a:ext cx="35229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◦"/>
              <a:defRPr>
                <a:solidFill>
                  <a:schemeClr val="lt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◦"/>
              <a:defRPr>
                <a:solidFill>
                  <a:schemeClr val="lt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◦"/>
              <a:defRPr>
                <a:solidFill>
                  <a:schemeClr val="lt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◦"/>
              <a:defRPr>
                <a:solidFill>
                  <a:schemeClr val="lt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19" name="Google Shape;1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450" y="4825113"/>
            <a:ext cx="548641" cy="20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/>
          <p:nvPr/>
        </p:nvSpPr>
        <p:spPr>
          <a:xfrm>
            <a:off x="4701900" y="955225"/>
            <a:ext cx="3820500" cy="1698600"/>
          </a:xfrm>
          <a:prstGeom prst="rect">
            <a:avLst/>
          </a:prstGeom>
          <a:solidFill>
            <a:srgbClr val="018B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 txBox="1"/>
          <p:nvPr>
            <p:ph idx="3" type="title"/>
          </p:nvPr>
        </p:nvSpPr>
        <p:spPr>
          <a:xfrm>
            <a:off x="4850625" y="1116625"/>
            <a:ext cx="35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14"/>
          <p:cNvSpPr txBox="1"/>
          <p:nvPr>
            <p:ph idx="4" type="body"/>
          </p:nvPr>
        </p:nvSpPr>
        <p:spPr>
          <a:xfrm>
            <a:off x="4850616" y="1546225"/>
            <a:ext cx="35229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◦"/>
              <a:defRPr>
                <a:solidFill>
                  <a:schemeClr val="lt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◦"/>
              <a:defRPr>
                <a:solidFill>
                  <a:schemeClr val="lt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◦"/>
              <a:defRPr>
                <a:solidFill>
                  <a:schemeClr val="lt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◦"/>
              <a:defRPr>
                <a:solidFill>
                  <a:schemeClr val="lt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4"/>
          <p:cNvSpPr/>
          <p:nvPr/>
        </p:nvSpPr>
        <p:spPr>
          <a:xfrm>
            <a:off x="625025" y="2890175"/>
            <a:ext cx="3820500" cy="1698600"/>
          </a:xfrm>
          <a:prstGeom prst="rect">
            <a:avLst/>
          </a:prstGeom>
          <a:solidFill>
            <a:srgbClr val="018B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4"/>
          <p:cNvSpPr txBox="1"/>
          <p:nvPr>
            <p:ph idx="5" type="title"/>
          </p:nvPr>
        </p:nvSpPr>
        <p:spPr>
          <a:xfrm>
            <a:off x="773750" y="3051575"/>
            <a:ext cx="35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14"/>
          <p:cNvSpPr txBox="1"/>
          <p:nvPr>
            <p:ph idx="6" type="body"/>
          </p:nvPr>
        </p:nvSpPr>
        <p:spPr>
          <a:xfrm>
            <a:off x="773741" y="3481175"/>
            <a:ext cx="35229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◦"/>
              <a:defRPr>
                <a:solidFill>
                  <a:schemeClr val="lt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◦"/>
              <a:defRPr>
                <a:solidFill>
                  <a:schemeClr val="lt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◦"/>
              <a:defRPr>
                <a:solidFill>
                  <a:schemeClr val="lt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◦"/>
              <a:defRPr>
                <a:solidFill>
                  <a:schemeClr val="lt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14"/>
          <p:cNvSpPr/>
          <p:nvPr/>
        </p:nvSpPr>
        <p:spPr>
          <a:xfrm>
            <a:off x="4701900" y="2890175"/>
            <a:ext cx="3820500" cy="1698600"/>
          </a:xfrm>
          <a:prstGeom prst="rect">
            <a:avLst/>
          </a:prstGeom>
          <a:solidFill>
            <a:srgbClr val="018B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4"/>
          <p:cNvSpPr txBox="1"/>
          <p:nvPr>
            <p:ph idx="7" type="title"/>
          </p:nvPr>
        </p:nvSpPr>
        <p:spPr>
          <a:xfrm>
            <a:off x="4850625" y="3051575"/>
            <a:ext cx="35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4"/>
          <p:cNvSpPr txBox="1"/>
          <p:nvPr>
            <p:ph idx="8" type="body"/>
          </p:nvPr>
        </p:nvSpPr>
        <p:spPr>
          <a:xfrm>
            <a:off x="4850616" y="3481175"/>
            <a:ext cx="35229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◦"/>
              <a:defRPr>
                <a:solidFill>
                  <a:schemeClr val="lt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◦"/>
              <a:defRPr>
                <a:solidFill>
                  <a:schemeClr val="lt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◦"/>
              <a:defRPr>
                <a:solidFill>
                  <a:schemeClr val="lt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◦"/>
              <a:defRPr>
                <a:solidFill>
                  <a:schemeClr val="lt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">
  <p:cSld name="SECTION_TITLE_AND_DESCRI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/>
          <p:nvPr/>
        </p:nvSpPr>
        <p:spPr>
          <a:xfrm>
            <a:off x="25" y="-25"/>
            <a:ext cx="348600" cy="5143500"/>
          </a:xfrm>
          <a:prstGeom prst="rect">
            <a:avLst/>
          </a:prstGeom>
          <a:solidFill>
            <a:srgbClr val="018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 txBox="1"/>
          <p:nvPr>
            <p:ph idx="12" type="sldNum"/>
          </p:nvPr>
        </p:nvSpPr>
        <p:spPr>
          <a:xfrm>
            <a:off x="28" y="4736024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15"/>
          <p:cNvPicPr preferRelativeResize="0"/>
          <p:nvPr/>
        </p:nvPicPr>
        <p:blipFill rotWithShape="1">
          <a:blip r:embed="rId2">
            <a:alphaModFix/>
          </a:blip>
          <a:srcRect b="0" l="0" r="41741" t="56174"/>
          <a:stretch/>
        </p:blipFill>
        <p:spPr>
          <a:xfrm>
            <a:off x="6915975" y="-77175"/>
            <a:ext cx="2334126" cy="12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 txBox="1"/>
          <p:nvPr>
            <p:ph type="title"/>
          </p:nvPr>
        </p:nvSpPr>
        <p:spPr>
          <a:xfrm>
            <a:off x="5021125" y="368825"/>
            <a:ext cx="36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15"/>
          <p:cNvSpPr txBox="1"/>
          <p:nvPr>
            <p:ph idx="1" type="body"/>
          </p:nvPr>
        </p:nvSpPr>
        <p:spPr>
          <a:xfrm>
            <a:off x="5021125" y="1068425"/>
            <a:ext cx="3703200" cy="3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11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◦"/>
              <a:defRPr sz="13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450" y="4825113"/>
            <a:ext cx="548641" cy="20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1">
  <p:cSld name="SECTION_TITLE_AND_DESCRIPTION_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/>
          <p:nvPr>
            <p:ph idx="12" type="sldNum"/>
          </p:nvPr>
        </p:nvSpPr>
        <p:spPr>
          <a:xfrm>
            <a:off x="28" y="4736024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16"/>
          <p:cNvPicPr preferRelativeResize="0"/>
          <p:nvPr/>
        </p:nvPicPr>
        <p:blipFill rotWithShape="1">
          <a:blip r:embed="rId2">
            <a:alphaModFix/>
          </a:blip>
          <a:srcRect b="0" l="0" r="41741" t="56174"/>
          <a:stretch/>
        </p:blipFill>
        <p:spPr>
          <a:xfrm>
            <a:off x="6915975" y="-77175"/>
            <a:ext cx="2334126" cy="12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>
            <p:ph type="title"/>
          </p:nvPr>
        </p:nvSpPr>
        <p:spPr>
          <a:xfrm>
            <a:off x="5021125" y="368825"/>
            <a:ext cx="36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16"/>
          <p:cNvSpPr txBox="1"/>
          <p:nvPr>
            <p:ph idx="1" type="body"/>
          </p:nvPr>
        </p:nvSpPr>
        <p:spPr>
          <a:xfrm>
            <a:off x="5021125" y="1068425"/>
            <a:ext cx="3703200" cy="3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11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◦"/>
              <a:defRPr sz="13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450" y="4825113"/>
            <a:ext cx="548641" cy="20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(Without Graph)">
  <p:cSld name="SECTION_TITLE_AND_DESCRIPTION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25" y="-25"/>
            <a:ext cx="348600" cy="5143500"/>
          </a:xfrm>
          <a:prstGeom prst="rect">
            <a:avLst/>
          </a:prstGeom>
          <a:solidFill>
            <a:srgbClr val="018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 txBox="1"/>
          <p:nvPr>
            <p:ph idx="12" type="sldNum"/>
          </p:nvPr>
        </p:nvSpPr>
        <p:spPr>
          <a:xfrm>
            <a:off x="28" y="4736024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17"/>
          <p:cNvSpPr txBox="1"/>
          <p:nvPr>
            <p:ph type="title"/>
          </p:nvPr>
        </p:nvSpPr>
        <p:spPr>
          <a:xfrm>
            <a:off x="5021125" y="368825"/>
            <a:ext cx="36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1" type="body"/>
          </p:nvPr>
        </p:nvSpPr>
        <p:spPr>
          <a:xfrm>
            <a:off x="5021125" y="1068425"/>
            <a:ext cx="3703200" cy="3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11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◦"/>
              <a:defRPr sz="13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pic>
        <p:nvPicPr>
          <p:cNvPr id="147" name="Google Shape;14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7450" y="4825113"/>
            <a:ext cx="548641" cy="20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(Without Graph) 1">
  <p:cSld name="SECTION_TITLE_AND_DESCRIPTION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28" y="4736024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18"/>
          <p:cNvSpPr txBox="1"/>
          <p:nvPr>
            <p:ph type="title"/>
          </p:nvPr>
        </p:nvSpPr>
        <p:spPr>
          <a:xfrm>
            <a:off x="5021125" y="368825"/>
            <a:ext cx="36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18"/>
          <p:cNvSpPr txBox="1"/>
          <p:nvPr>
            <p:ph idx="1" type="body"/>
          </p:nvPr>
        </p:nvSpPr>
        <p:spPr>
          <a:xfrm>
            <a:off x="5021125" y="1068425"/>
            <a:ext cx="3703200" cy="3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11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◦"/>
              <a:defRPr sz="13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pic>
        <p:nvPicPr>
          <p:cNvPr id="152" name="Google Shape;15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7450" y="4825113"/>
            <a:ext cx="548641" cy="20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">
    <p:bg>
      <p:bgPr>
        <a:solidFill>
          <a:schemeClr val="dk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28" y="4736024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19"/>
          <p:cNvPicPr preferRelativeResize="0"/>
          <p:nvPr/>
        </p:nvPicPr>
        <p:blipFill rotWithShape="1">
          <a:blip r:embed="rId2">
            <a:alphaModFix/>
          </a:blip>
          <a:srcRect b="0" l="0" r="21377" t="0"/>
          <a:stretch/>
        </p:blipFill>
        <p:spPr>
          <a:xfrm>
            <a:off x="3539825" y="-955975"/>
            <a:ext cx="5604174" cy="712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>
            <p:ph type="title"/>
          </p:nvPr>
        </p:nvSpPr>
        <p:spPr>
          <a:xfrm>
            <a:off x="1089950" y="906675"/>
            <a:ext cx="60600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p19"/>
          <p:cNvSpPr txBox="1"/>
          <p:nvPr/>
        </p:nvSpPr>
        <p:spPr>
          <a:xfrm>
            <a:off x="678050" y="4774132"/>
            <a:ext cx="753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© </a:t>
            </a:r>
            <a:r>
              <a:rPr lang="en" sz="700">
                <a:solidFill>
                  <a:schemeClr val="lt1"/>
                </a:solidFill>
              </a:rPr>
              <a:t>2022 Neo4j, Inc. All rights reserved.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58" name="Google Shape;158;p19"/>
          <p:cNvSpPr txBox="1"/>
          <p:nvPr>
            <p:ph idx="1" type="subTitle"/>
          </p:nvPr>
        </p:nvSpPr>
        <p:spPr>
          <a:xfrm>
            <a:off x="1089950" y="2649482"/>
            <a:ext cx="31707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9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450" y="4830388"/>
            <a:ext cx="548641" cy="20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s - Different Colors">
  <p:cSld name="BIG_NUMBER">
    <p:bg>
      <p:bgPr>
        <a:noFill/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idx="12" type="sldNum"/>
          </p:nvPr>
        </p:nvSpPr>
        <p:spPr>
          <a:xfrm>
            <a:off x="28" y="4736024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2">
            <a:alphaModFix amt="10000"/>
          </a:blip>
          <a:srcRect b="-1080" l="1900" r="34748" t="1080"/>
          <a:stretch/>
        </p:blipFill>
        <p:spPr>
          <a:xfrm>
            <a:off x="5616468" y="215450"/>
            <a:ext cx="404383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450" y="4830388"/>
            <a:ext cx="548641" cy="20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>
            <p:ph type="title"/>
          </p:nvPr>
        </p:nvSpPr>
        <p:spPr>
          <a:xfrm>
            <a:off x="682650" y="1808555"/>
            <a:ext cx="74253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8BFF"/>
              </a:buClr>
              <a:buSzPts val="3600"/>
              <a:buNone/>
              <a:defRPr b="1" sz="3600">
                <a:solidFill>
                  <a:srgbClr val="018B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8BFF"/>
              </a:buClr>
              <a:buSzPts val="3600"/>
              <a:buNone/>
              <a:defRPr sz="3600">
                <a:solidFill>
                  <a:srgbClr val="018B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8BFF"/>
              </a:buClr>
              <a:buSzPts val="3600"/>
              <a:buNone/>
              <a:defRPr sz="3600">
                <a:solidFill>
                  <a:srgbClr val="018B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8BFF"/>
              </a:buClr>
              <a:buSzPts val="3600"/>
              <a:buNone/>
              <a:defRPr sz="3600">
                <a:solidFill>
                  <a:srgbClr val="018B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8BFF"/>
              </a:buClr>
              <a:buSzPts val="3600"/>
              <a:buNone/>
              <a:defRPr sz="3600">
                <a:solidFill>
                  <a:srgbClr val="018B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8BFF"/>
              </a:buClr>
              <a:buSzPts val="3600"/>
              <a:buNone/>
              <a:defRPr sz="3600">
                <a:solidFill>
                  <a:srgbClr val="018B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8BFF"/>
              </a:buClr>
              <a:buSzPts val="3600"/>
              <a:buNone/>
              <a:defRPr sz="3600">
                <a:solidFill>
                  <a:srgbClr val="018B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8BFF"/>
              </a:buClr>
              <a:buSzPts val="3600"/>
              <a:buNone/>
              <a:defRPr sz="3600">
                <a:solidFill>
                  <a:srgbClr val="018B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8BFF"/>
              </a:buClr>
              <a:buSzPts val="3600"/>
              <a:buNone/>
              <a:defRPr sz="3600">
                <a:solidFill>
                  <a:srgbClr val="018BFF"/>
                </a:solidFill>
              </a:defRPr>
            </a:lvl9pPr>
          </a:lstStyle>
          <a:p/>
        </p:txBody>
      </p:sp>
      <p:sp>
        <p:nvSpPr>
          <p:cNvPr id="165" name="Google Shape;165;p20"/>
          <p:cNvSpPr txBox="1"/>
          <p:nvPr>
            <p:ph idx="1" type="subTitle"/>
          </p:nvPr>
        </p:nvSpPr>
        <p:spPr>
          <a:xfrm>
            <a:off x="664700" y="2856788"/>
            <a:ext cx="47607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8BFF"/>
              </a:buClr>
              <a:buSzPts val="1600"/>
              <a:buNone/>
              <a:defRPr sz="1600">
                <a:solidFill>
                  <a:srgbClr val="018B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8BFF"/>
              </a:buClr>
              <a:buSzPts val="1600"/>
              <a:buNone/>
              <a:defRPr sz="1600">
                <a:solidFill>
                  <a:srgbClr val="018B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8BFF"/>
              </a:buClr>
              <a:buSzPts val="1600"/>
              <a:buNone/>
              <a:defRPr sz="1600">
                <a:solidFill>
                  <a:srgbClr val="018B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8BFF"/>
              </a:buClr>
              <a:buSzPts val="1600"/>
              <a:buNone/>
              <a:defRPr sz="1600">
                <a:solidFill>
                  <a:srgbClr val="018B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8BFF"/>
              </a:buClr>
              <a:buSzPts val="1600"/>
              <a:buNone/>
              <a:defRPr sz="1600">
                <a:solidFill>
                  <a:srgbClr val="018B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8BFF"/>
              </a:buClr>
              <a:buSzPts val="1600"/>
              <a:buNone/>
              <a:defRPr sz="1600">
                <a:solidFill>
                  <a:srgbClr val="018B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8BFF"/>
              </a:buClr>
              <a:buSzPts val="1600"/>
              <a:buNone/>
              <a:defRPr sz="1600">
                <a:solidFill>
                  <a:srgbClr val="018B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8BFF"/>
              </a:buClr>
              <a:buSzPts val="1600"/>
              <a:buNone/>
              <a:defRPr sz="1600">
                <a:solidFill>
                  <a:srgbClr val="018B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8BFF"/>
              </a:buClr>
              <a:buSzPts val="1600"/>
              <a:buNone/>
              <a:defRPr sz="1600">
                <a:solidFill>
                  <a:srgbClr val="018B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28" y="4736507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678050" y="1068425"/>
            <a:ext cx="8132700" cy="3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11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◦"/>
              <a:defRPr sz="13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41741" t="56174"/>
          <a:stretch/>
        </p:blipFill>
        <p:spPr>
          <a:xfrm>
            <a:off x="6915975" y="-77175"/>
            <a:ext cx="2334126" cy="12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450" y="4825113"/>
            <a:ext cx="548641" cy="20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idx="12" type="sldNum"/>
          </p:nvPr>
        </p:nvSpPr>
        <p:spPr>
          <a:xfrm>
            <a:off x="28" y="4736024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7450" y="4825113"/>
            <a:ext cx="548641" cy="20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">
  <p:cSld name="Blank - Green Footer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/>
        </p:nvSpPr>
        <p:spPr>
          <a:xfrm>
            <a:off x="25" y="-25"/>
            <a:ext cx="348600" cy="5143500"/>
          </a:xfrm>
          <a:prstGeom prst="rect">
            <a:avLst/>
          </a:prstGeom>
          <a:solidFill>
            <a:srgbClr val="018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 txBox="1"/>
          <p:nvPr>
            <p:ph idx="12" type="sldNum"/>
          </p:nvPr>
        </p:nvSpPr>
        <p:spPr>
          <a:xfrm>
            <a:off x="28" y="4736024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 rotWithShape="1">
          <a:blip r:embed="rId2">
            <a:alphaModFix/>
          </a:blip>
          <a:srcRect b="0" l="0" r="41741" t="56174"/>
          <a:stretch/>
        </p:blipFill>
        <p:spPr>
          <a:xfrm>
            <a:off x="6915975" y="-77175"/>
            <a:ext cx="2334126" cy="12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>
            <p:ph type="title"/>
          </p:nvPr>
        </p:nvSpPr>
        <p:spPr>
          <a:xfrm>
            <a:off x="678050" y="1143000"/>
            <a:ext cx="23340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b="1" sz="6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4" name="Google Shape;174;p22"/>
          <p:cNvSpPr txBox="1"/>
          <p:nvPr>
            <p:ph idx="1" type="subTitle"/>
          </p:nvPr>
        </p:nvSpPr>
        <p:spPr>
          <a:xfrm>
            <a:off x="678050" y="2276475"/>
            <a:ext cx="2334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2"/>
          <p:cNvSpPr txBox="1"/>
          <p:nvPr>
            <p:ph idx="2"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22"/>
          <p:cNvSpPr txBox="1"/>
          <p:nvPr>
            <p:ph idx="3" type="title"/>
          </p:nvPr>
        </p:nvSpPr>
        <p:spPr>
          <a:xfrm>
            <a:off x="3574100" y="1143000"/>
            <a:ext cx="23340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7" name="Google Shape;177;p22"/>
          <p:cNvSpPr txBox="1"/>
          <p:nvPr>
            <p:ph idx="4" type="subTitle"/>
          </p:nvPr>
        </p:nvSpPr>
        <p:spPr>
          <a:xfrm>
            <a:off x="3574100" y="2276475"/>
            <a:ext cx="2334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2"/>
          <p:cNvSpPr txBox="1"/>
          <p:nvPr>
            <p:ph idx="5" type="title"/>
          </p:nvPr>
        </p:nvSpPr>
        <p:spPr>
          <a:xfrm>
            <a:off x="6470150" y="1143000"/>
            <a:ext cx="23340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9" name="Google Shape;179;p22"/>
          <p:cNvSpPr txBox="1"/>
          <p:nvPr>
            <p:ph idx="6" type="subTitle"/>
          </p:nvPr>
        </p:nvSpPr>
        <p:spPr>
          <a:xfrm>
            <a:off x="6470150" y="2276475"/>
            <a:ext cx="2334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450" y="4825113"/>
            <a:ext cx="548641" cy="20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1">
  <p:cSld name="Blank - Green Footer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idx="12" type="sldNum"/>
          </p:nvPr>
        </p:nvSpPr>
        <p:spPr>
          <a:xfrm>
            <a:off x="28" y="4736024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2">
            <a:alphaModFix/>
          </a:blip>
          <a:srcRect b="0" l="0" r="41741" t="56174"/>
          <a:stretch/>
        </p:blipFill>
        <p:spPr>
          <a:xfrm>
            <a:off x="6915975" y="-77175"/>
            <a:ext cx="2334126" cy="12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>
            <p:ph type="title"/>
          </p:nvPr>
        </p:nvSpPr>
        <p:spPr>
          <a:xfrm>
            <a:off x="678050" y="1143000"/>
            <a:ext cx="23340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5" name="Google Shape;185;p23"/>
          <p:cNvSpPr txBox="1"/>
          <p:nvPr>
            <p:ph idx="1" type="subTitle"/>
          </p:nvPr>
        </p:nvSpPr>
        <p:spPr>
          <a:xfrm>
            <a:off x="678050" y="2276475"/>
            <a:ext cx="2334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3"/>
          <p:cNvSpPr txBox="1"/>
          <p:nvPr>
            <p:ph idx="2"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23"/>
          <p:cNvSpPr txBox="1"/>
          <p:nvPr>
            <p:ph idx="3" type="title"/>
          </p:nvPr>
        </p:nvSpPr>
        <p:spPr>
          <a:xfrm>
            <a:off x="3574100" y="1143000"/>
            <a:ext cx="23340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8" name="Google Shape;188;p23"/>
          <p:cNvSpPr txBox="1"/>
          <p:nvPr>
            <p:ph idx="4" type="subTitle"/>
          </p:nvPr>
        </p:nvSpPr>
        <p:spPr>
          <a:xfrm>
            <a:off x="3574100" y="2276475"/>
            <a:ext cx="2334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3"/>
          <p:cNvSpPr txBox="1"/>
          <p:nvPr>
            <p:ph idx="5" type="title"/>
          </p:nvPr>
        </p:nvSpPr>
        <p:spPr>
          <a:xfrm>
            <a:off x="6470150" y="1143000"/>
            <a:ext cx="23340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b="1"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b="1" sz="6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" name="Google Shape;190;p23"/>
          <p:cNvSpPr txBox="1"/>
          <p:nvPr>
            <p:ph idx="6" type="subTitle"/>
          </p:nvPr>
        </p:nvSpPr>
        <p:spPr>
          <a:xfrm>
            <a:off x="6470150" y="2276475"/>
            <a:ext cx="2334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450" y="4825113"/>
            <a:ext cx="548641" cy="20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/Section 1">
  <p:cSld name="SECTION_HEADER_1">
    <p:bg>
      <p:bgPr>
        <a:solidFill>
          <a:srgbClr val="214187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539350" cy="53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>
            <p:ph idx="12" type="sldNum"/>
          </p:nvPr>
        </p:nvSpPr>
        <p:spPr>
          <a:xfrm>
            <a:off x="28" y="4736507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4"/>
          <p:cNvSpPr txBox="1"/>
          <p:nvPr>
            <p:ph idx="1" type="subTitle"/>
          </p:nvPr>
        </p:nvSpPr>
        <p:spPr>
          <a:xfrm>
            <a:off x="664700" y="3134825"/>
            <a:ext cx="47607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210" y="4801902"/>
            <a:ext cx="989041" cy="2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2_Numbered">
  <p:cSld name="CUSTOM_7_1_1_1_1_1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449625" y="2112275"/>
            <a:ext cx="40845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Google Sans"/>
              <a:buNone/>
              <a:defRPr b="1" sz="4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99" name="Google Shape;1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/>
        </p:nvSpPr>
        <p:spPr>
          <a:xfrm>
            <a:off x="7062687" y="4844999"/>
            <a:ext cx="892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E9E9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go/ISV-Showcase</a:t>
            </a:r>
            <a:endParaRPr sz="800">
              <a:solidFill>
                <a:srgbClr val="9E9E9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.1_Title_Simple_ProgressBar">
  <p:cSld name="CUSTOM_7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idx="1" type="subTitle"/>
          </p:nvPr>
        </p:nvSpPr>
        <p:spPr>
          <a:xfrm>
            <a:off x="457200" y="3685032"/>
            <a:ext cx="48942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C40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3" name="Google Shape;20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75" y="460250"/>
            <a:ext cx="1121200" cy="1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/>
          <p:nvPr/>
        </p:nvSpPr>
        <p:spPr>
          <a:xfrm>
            <a:off x="8349575" y="4686175"/>
            <a:ext cx="512400" cy="2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/>
          <p:nvPr/>
        </p:nvSpPr>
        <p:spPr>
          <a:xfrm>
            <a:off x="6797550" y="4401650"/>
            <a:ext cx="1906800" cy="61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26"/>
          <p:cNvGrpSpPr/>
          <p:nvPr/>
        </p:nvGrpSpPr>
        <p:grpSpPr>
          <a:xfrm>
            <a:off x="0" y="5079600"/>
            <a:ext cx="9144041" cy="63900"/>
            <a:chOff x="0" y="5079600"/>
            <a:chExt cx="9144041" cy="63900"/>
          </a:xfrm>
        </p:grpSpPr>
        <p:sp>
          <p:nvSpPr>
            <p:cNvPr id="207" name="Google Shape;207;p26"/>
            <p:cNvSpPr/>
            <p:nvPr/>
          </p:nvSpPr>
          <p:spPr>
            <a:xfrm>
              <a:off x="0" y="5079600"/>
              <a:ext cx="2415000" cy="639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2414505" y="5079600"/>
              <a:ext cx="3855000" cy="639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6269168" y="5079600"/>
              <a:ext cx="964200" cy="639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7233641" y="5079600"/>
              <a:ext cx="1910400" cy="63900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26"/>
          <p:cNvSpPr txBox="1"/>
          <p:nvPr>
            <p:ph type="title"/>
          </p:nvPr>
        </p:nvSpPr>
        <p:spPr>
          <a:xfrm>
            <a:off x="457200" y="1792225"/>
            <a:ext cx="69036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 sz="4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Two columns">
  <p:cSld name="CUSTOM_2_2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14" name="Google Shape;214;p27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15" name="Google Shape;215;p27"/>
          <p:cNvSpPr txBox="1"/>
          <p:nvPr>
            <p:ph idx="2" type="body"/>
          </p:nvPr>
        </p:nvSpPr>
        <p:spPr>
          <a:xfrm>
            <a:off x="461012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216" name="Google Shape;21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">
  <p:cSld name="CUSTOM_7_1_1_1_1_1_1_1_1_1_1_1_1_1_1_1"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" name="Google Shape;222;p28"/>
          <p:cNvSpPr txBox="1"/>
          <p:nvPr/>
        </p:nvSpPr>
        <p:spPr>
          <a:xfrm>
            <a:off x="7062687" y="4844999"/>
            <a:ext cx="892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E9E9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go/ISV-Showcase</a:t>
            </a:r>
            <a:endParaRPr sz="800">
              <a:solidFill>
                <a:srgbClr val="9E9E9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23" name="Google Shape;22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3163" y="459600"/>
            <a:ext cx="445950" cy="167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Blank_Simple">
  <p:cSld name="CUSTOM_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Two columns 1">
  <p:cSld name="CUSTOM_2_2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9" name="Google Shape;229;p30"/>
          <p:cNvSpPr txBox="1"/>
          <p:nvPr>
            <p:ph idx="2" type="body"/>
          </p:nvPr>
        </p:nvSpPr>
        <p:spPr>
          <a:xfrm>
            <a:off x="461012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230" name="Google Shape;23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/Section" type="secHead">
  <p:cSld name="SECTION_HEADER">
    <p:bg>
      <p:bgPr>
        <a:solidFill>
          <a:srgbClr val="018B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28" y="4736507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21377" t="0"/>
          <a:stretch/>
        </p:blipFill>
        <p:spPr>
          <a:xfrm>
            <a:off x="3539825" y="-955975"/>
            <a:ext cx="5604174" cy="712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title"/>
          </p:nvPr>
        </p:nvSpPr>
        <p:spPr>
          <a:xfrm>
            <a:off x="682650" y="1097280"/>
            <a:ext cx="74253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664700" y="3134825"/>
            <a:ext cx="47607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678050" y="4774132"/>
            <a:ext cx="753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© </a:t>
            </a:r>
            <a:r>
              <a:rPr lang="en" sz="700">
                <a:solidFill>
                  <a:schemeClr val="lt1"/>
                </a:solidFill>
              </a:rPr>
              <a:t>2022 Neo4j, Inc. All rights reserved.</a:t>
            </a:r>
            <a:endParaRPr sz="700">
              <a:solidFill>
                <a:schemeClr val="lt1"/>
              </a:solidFill>
            </a:endParaRPr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450" y="4830388"/>
            <a:ext cx="548641" cy="20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1">
  <p:cSld name="CUSTOM_7_1_1_1_1_1_1_1_1_1_1_1_1_1_1_1_1"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 txBox="1"/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35" name="Google Shape;235;p31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ic">
  <p:cSld name="CUSTOM_8_2_1_1_1_1_1_2_1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1">
  <p:cSld name="CUSTOM_2_3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33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pic>
        <p:nvPicPr>
          <p:cNvPr id="242" name="Google Shape;24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Break">
  <p:cSld name="CUSTOM_2_3_3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457175" y="1536250"/>
            <a:ext cx="6153900" cy="20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_white">
  <p:cSld name="TITLE_ONLY_2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342902" y="325538"/>
            <a:ext cx="79911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357425" y="342900"/>
            <a:ext cx="72756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 Medium"/>
              <a:buNone/>
              <a:defRPr sz="180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49" name="Google Shape;24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8625" y="4704138"/>
            <a:ext cx="908250" cy="19121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6"/>
          <p:cNvSpPr txBox="1"/>
          <p:nvPr/>
        </p:nvSpPr>
        <p:spPr>
          <a:xfrm>
            <a:off x="369616" y="460294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 sz="6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7483800" y="178226"/>
            <a:ext cx="16602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Google Confidential &amp; Proprietary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" name="Google Shape;25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" name="Google Shape;25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Thirds - Bullets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25" y="-25"/>
            <a:ext cx="3045000" cy="5143500"/>
          </a:xfrm>
          <a:prstGeom prst="rect">
            <a:avLst/>
          </a:prstGeom>
          <a:solidFill>
            <a:srgbClr val="018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28" y="4736507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41741" t="56174"/>
          <a:stretch/>
        </p:blipFill>
        <p:spPr>
          <a:xfrm>
            <a:off x="6915975" y="-77175"/>
            <a:ext cx="2334126" cy="12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>
            <p:ph type="title"/>
          </p:nvPr>
        </p:nvSpPr>
        <p:spPr>
          <a:xfrm>
            <a:off x="3500600" y="368825"/>
            <a:ext cx="522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/>
        </p:nvSpPr>
        <p:spPr>
          <a:xfrm>
            <a:off x="678050" y="4774132"/>
            <a:ext cx="753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© </a:t>
            </a:r>
            <a:r>
              <a:rPr lang="en" sz="700">
                <a:solidFill>
                  <a:schemeClr val="lt1"/>
                </a:solidFill>
              </a:rPr>
              <a:t>2022 Neo4j, Inc. All rights reserved.</a:t>
            </a:r>
            <a:endParaRPr sz="7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3500600" y="1068425"/>
            <a:ext cx="5303700" cy="3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11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◦"/>
              <a:defRPr sz="13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390475" y="530207"/>
            <a:ext cx="22641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rm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◦"/>
              <a:defRPr sz="1600"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◦"/>
              <a:defRPr sz="1300">
                <a:solidFill>
                  <a:srgbClr val="FFFFFF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5pPr>
            <a:lvl6pPr indent="-2984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◦"/>
              <a:defRPr sz="1100">
                <a:solidFill>
                  <a:srgbClr val="FFFFFF"/>
                </a:solidFill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100">
                <a:solidFill>
                  <a:srgbClr val="FFFFFF"/>
                </a:solidFill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◦"/>
              <a:defRPr sz="1100">
                <a:solidFill>
                  <a:srgbClr val="FFFFFF"/>
                </a:solidFill>
              </a:defRPr>
            </a:lvl8pPr>
            <a:lvl9pPr indent="-2984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1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6" name="Google Shape;3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450" y="4825113"/>
            <a:ext cx="548641" cy="20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Thirds - Stat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 b="0" l="0" r="41741" t="56174"/>
          <a:stretch/>
        </p:blipFill>
        <p:spPr>
          <a:xfrm>
            <a:off x="6915975" y="-77175"/>
            <a:ext cx="2334126" cy="12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/>
          <p:nvPr/>
        </p:nvSpPr>
        <p:spPr>
          <a:xfrm>
            <a:off x="25" y="-25"/>
            <a:ext cx="3045000" cy="5143500"/>
          </a:xfrm>
          <a:prstGeom prst="rect">
            <a:avLst/>
          </a:prstGeom>
          <a:solidFill>
            <a:srgbClr val="018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28" y="4736507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500600" y="368825"/>
            <a:ext cx="522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500600" y="1068425"/>
            <a:ext cx="5303700" cy="3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11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◦"/>
              <a:defRPr sz="13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390475" y="1289101"/>
            <a:ext cx="2264100" cy="3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rm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◦"/>
              <a:defRPr sz="1600"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◦"/>
              <a:defRPr sz="1300">
                <a:solidFill>
                  <a:srgbClr val="FFFFFF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5pPr>
            <a:lvl6pPr indent="-2984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◦"/>
              <a:defRPr sz="1100">
                <a:solidFill>
                  <a:srgbClr val="FFFFFF"/>
                </a:solidFill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100">
                <a:solidFill>
                  <a:srgbClr val="FFFFFF"/>
                </a:solidFill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◦"/>
              <a:defRPr sz="1100">
                <a:solidFill>
                  <a:srgbClr val="FFFFFF"/>
                </a:solidFill>
              </a:defRPr>
            </a:lvl8pPr>
            <a:lvl9pPr indent="-2984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•"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3" type="title"/>
          </p:nvPr>
        </p:nvSpPr>
        <p:spPr>
          <a:xfrm>
            <a:off x="377250" y="332643"/>
            <a:ext cx="22641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None/>
              <a:defRPr b="1" sz="6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None/>
              <a:defRPr b="1" sz="6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None/>
              <a:defRPr b="1" sz="6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None/>
              <a:defRPr b="1" sz="6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None/>
              <a:defRPr b="1" sz="6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None/>
              <a:defRPr b="1" sz="6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None/>
              <a:defRPr b="1" sz="6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None/>
              <a:defRPr b="1" sz="6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None/>
              <a:defRPr b="1" sz="6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450" y="4825113"/>
            <a:ext cx="548641" cy="20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28" y="4736024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/>
        </p:nvSpPr>
        <p:spPr>
          <a:xfrm>
            <a:off x="356075" y="377125"/>
            <a:ext cx="237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4967450" y="1068425"/>
            <a:ext cx="3836700" cy="3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11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◦"/>
              <a:defRPr sz="13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678050" y="1068425"/>
            <a:ext cx="3836700" cy="3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11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◦"/>
              <a:defRPr sz="13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52" name="Google Shape;52;p7"/>
          <p:cNvSpPr/>
          <p:nvPr/>
        </p:nvSpPr>
        <p:spPr>
          <a:xfrm>
            <a:off x="25" y="-25"/>
            <a:ext cx="348600" cy="5143500"/>
          </a:xfrm>
          <a:prstGeom prst="rect">
            <a:avLst/>
          </a:prstGeom>
          <a:solidFill>
            <a:srgbClr val="018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 txBox="1"/>
          <p:nvPr>
            <p:ph idx="3" type="sldNum"/>
          </p:nvPr>
        </p:nvSpPr>
        <p:spPr>
          <a:xfrm>
            <a:off x="28" y="4736507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7450" y="4825113"/>
            <a:ext cx="548641" cy="20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ONLY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28" y="4736024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356075" y="377125"/>
            <a:ext cx="237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" type="body"/>
          </p:nvPr>
        </p:nvSpPr>
        <p:spPr>
          <a:xfrm>
            <a:off x="4967450" y="1068425"/>
            <a:ext cx="3836700" cy="3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11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◦"/>
              <a:defRPr sz="13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60" name="Google Shape;60;p8"/>
          <p:cNvSpPr txBox="1"/>
          <p:nvPr>
            <p:ph idx="2" type="body"/>
          </p:nvPr>
        </p:nvSpPr>
        <p:spPr>
          <a:xfrm>
            <a:off x="678050" y="1068425"/>
            <a:ext cx="3836700" cy="3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11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◦"/>
              <a:defRPr sz="13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61" name="Google Shape;61;p8"/>
          <p:cNvSpPr txBox="1"/>
          <p:nvPr>
            <p:ph idx="3" type="sldNum"/>
          </p:nvPr>
        </p:nvSpPr>
        <p:spPr>
          <a:xfrm>
            <a:off x="28" y="4736507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7450" y="4825113"/>
            <a:ext cx="548641" cy="20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25" y="-25"/>
            <a:ext cx="348600" cy="5143500"/>
          </a:xfrm>
          <a:prstGeom prst="rect">
            <a:avLst/>
          </a:prstGeom>
          <a:solidFill>
            <a:srgbClr val="018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28" y="4736024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0" l="0" r="41741" t="56174"/>
          <a:stretch/>
        </p:blipFill>
        <p:spPr>
          <a:xfrm>
            <a:off x="6915975" y="-77175"/>
            <a:ext cx="2334126" cy="12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 txBox="1"/>
          <p:nvPr>
            <p:ph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450" y="4825113"/>
            <a:ext cx="548641" cy="20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ONE_COLUMN_TEXT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28" y="4736024"/>
            <a:ext cx="348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0" l="0" r="41741" t="56174"/>
          <a:stretch/>
        </p:blipFill>
        <p:spPr>
          <a:xfrm>
            <a:off x="6915975" y="-77175"/>
            <a:ext cx="2334126" cy="12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0"/>
          <p:cNvSpPr txBox="1"/>
          <p:nvPr>
            <p:ph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3" name="Google Shape;7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450" y="4825113"/>
            <a:ext cx="548641" cy="20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28" y="4736024"/>
            <a:ext cx="34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/>
        </p:nvSpPr>
        <p:spPr>
          <a:xfrm>
            <a:off x="678050" y="4774132"/>
            <a:ext cx="753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99999"/>
                </a:solidFill>
              </a:rPr>
              <a:t>© </a:t>
            </a:r>
            <a:r>
              <a:rPr lang="en" sz="700">
                <a:solidFill>
                  <a:srgbClr val="999999"/>
                </a:solidFill>
              </a:rPr>
              <a:t>2022 Neo4j, Inc. All rights reserved.</a:t>
            </a:r>
            <a:endParaRPr sz="700">
              <a:solidFill>
                <a:schemeClr val="dk1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jpg"/></Relationships>
</file>

<file path=ppt/slides/_rels/slide10.xml.rels><?xml version="1.0" encoding="UTF-8" standalone="yes"?><Relationships xmlns="http://schemas.openxmlformats.org/package/2006/relationships"><Relationship Id="rId40" Type="http://schemas.openxmlformats.org/officeDocument/2006/relationships/image" Target="../media/image83.jpg"/><Relationship Id="rId20" Type="http://schemas.openxmlformats.org/officeDocument/2006/relationships/image" Target="../media/image48.png"/><Relationship Id="rId42" Type="http://schemas.openxmlformats.org/officeDocument/2006/relationships/image" Target="../media/image61.png"/><Relationship Id="rId41" Type="http://schemas.openxmlformats.org/officeDocument/2006/relationships/image" Target="../media/image58.png"/><Relationship Id="rId22" Type="http://schemas.openxmlformats.org/officeDocument/2006/relationships/image" Target="../media/image44.jpg"/><Relationship Id="rId44" Type="http://schemas.openxmlformats.org/officeDocument/2006/relationships/image" Target="../media/image76.jpg"/><Relationship Id="rId21" Type="http://schemas.openxmlformats.org/officeDocument/2006/relationships/image" Target="../media/image40.jpg"/><Relationship Id="rId43" Type="http://schemas.openxmlformats.org/officeDocument/2006/relationships/image" Target="../media/image66.png"/><Relationship Id="rId24" Type="http://schemas.openxmlformats.org/officeDocument/2006/relationships/image" Target="../media/image43.jpg"/><Relationship Id="rId23" Type="http://schemas.openxmlformats.org/officeDocument/2006/relationships/image" Target="../media/image53.jpg"/><Relationship Id="rId45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23.jpg"/><Relationship Id="rId26" Type="http://schemas.openxmlformats.org/officeDocument/2006/relationships/image" Target="../media/image50.jpg"/><Relationship Id="rId25" Type="http://schemas.openxmlformats.org/officeDocument/2006/relationships/image" Target="../media/image38.jpg"/><Relationship Id="rId28" Type="http://schemas.openxmlformats.org/officeDocument/2006/relationships/image" Target="../media/image54.jpg"/><Relationship Id="rId27" Type="http://schemas.openxmlformats.org/officeDocument/2006/relationships/image" Target="../media/image51.jpg"/><Relationship Id="rId5" Type="http://schemas.openxmlformats.org/officeDocument/2006/relationships/image" Target="../media/image34.png"/><Relationship Id="rId6" Type="http://schemas.openxmlformats.org/officeDocument/2006/relationships/image" Target="../media/image52.png"/><Relationship Id="rId29" Type="http://schemas.openxmlformats.org/officeDocument/2006/relationships/image" Target="../media/image41.jpg"/><Relationship Id="rId7" Type="http://schemas.openxmlformats.org/officeDocument/2006/relationships/image" Target="../media/image26.jpg"/><Relationship Id="rId8" Type="http://schemas.openxmlformats.org/officeDocument/2006/relationships/image" Target="../media/image59.jpg"/><Relationship Id="rId31" Type="http://schemas.openxmlformats.org/officeDocument/2006/relationships/image" Target="../media/image46.jpg"/><Relationship Id="rId30" Type="http://schemas.openxmlformats.org/officeDocument/2006/relationships/image" Target="../media/image45.jpg"/><Relationship Id="rId11" Type="http://schemas.openxmlformats.org/officeDocument/2006/relationships/image" Target="../media/image36.jpg"/><Relationship Id="rId33" Type="http://schemas.openxmlformats.org/officeDocument/2006/relationships/image" Target="../media/image47.jpg"/><Relationship Id="rId10" Type="http://schemas.openxmlformats.org/officeDocument/2006/relationships/image" Target="../media/image25.jpg"/><Relationship Id="rId32" Type="http://schemas.openxmlformats.org/officeDocument/2006/relationships/image" Target="../media/image42.jpg"/><Relationship Id="rId13" Type="http://schemas.openxmlformats.org/officeDocument/2006/relationships/image" Target="../media/image28.jpg"/><Relationship Id="rId35" Type="http://schemas.openxmlformats.org/officeDocument/2006/relationships/image" Target="../media/image68.jpg"/><Relationship Id="rId12" Type="http://schemas.openxmlformats.org/officeDocument/2006/relationships/image" Target="../media/image22.jpg"/><Relationship Id="rId34" Type="http://schemas.openxmlformats.org/officeDocument/2006/relationships/image" Target="../media/image67.jpg"/><Relationship Id="rId15" Type="http://schemas.openxmlformats.org/officeDocument/2006/relationships/image" Target="../media/image27.jpg"/><Relationship Id="rId37" Type="http://schemas.openxmlformats.org/officeDocument/2006/relationships/image" Target="../media/image60.jpg"/><Relationship Id="rId14" Type="http://schemas.openxmlformats.org/officeDocument/2006/relationships/image" Target="../media/image29.jpg"/><Relationship Id="rId36" Type="http://schemas.openxmlformats.org/officeDocument/2006/relationships/image" Target="../media/image65.jpg"/><Relationship Id="rId17" Type="http://schemas.openxmlformats.org/officeDocument/2006/relationships/image" Target="../media/image33.jpg"/><Relationship Id="rId39" Type="http://schemas.openxmlformats.org/officeDocument/2006/relationships/image" Target="../media/image56.png"/><Relationship Id="rId16" Type="http://schemas.openxmlformats.org/officeDocument/2006/relationships/image" Target="../media/image37.jpg"/><Relationship Id="rId38" Type="http://schemas.openxmlformats.org/officeDocument/2006/relationships/image" Target="../media/image57.jpg"/><Relationship Id="rId19" Type="http://schemas.openxmlformats.org/officeDocument/2006/relationships/image" Target="../media/image49.jpg"/><Relationship Id="rId18" Type="http://schemas.openxmlformats.org/officeDocument/2006/relationships/image" Target="../media/image3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5.png"/><Relationship Id="rId4" Type="http://schemas.openxmlformats.org/officeDocument/2006/relationships/image" Target="../media/image109.png"/></Relationships>
</file>

<file path=ppt/slides/_rels/slide12.xml.rels><?xml version="1.0" encoding="UTF-8" standalone="yes"?><Relationships xmlns="http://schemas.openxmlformats.org/package/2006/relationships"><Relationship Id="rId40" Type="http://schemas.openxmlformats.org/officeDocument/2006/relationships/image" Target="../media/image83.jpg"/><Relationship Id="rId20" Type="http://schemas.openxmlformats.org/officeDocument/2006/relationships/image" Target="../media/image48.png"/><Relationship Id="rId42" Type="http://schemas.openxmlformats.org/officeDocument/2006/relationships/image" Target="../media/image61.png"/><Relationship Id="rId41" Type="http://schemas.openxmlformats.org/officeDocument/2006/relationships/image" Target="../media/image58.png"/><Relationship Id="rId22" Type="http://schemas.openxmlformats.org/officeDocument/2006/relationships/image" Target="../media/image44.jpg"/><Relationship Id="rId44" Type="http://schemas.openxmlformats.org/officeDocument/2006/relationships/image" Target="../media/image76.jpg"/><Relationship Id="rId21" Type="http://schemas.openxmlformats.org/officeDocument/2006/relationships/image" Target="../media/image40.jpg"/><Relationship Id="rId43" Type="http://schemas.openxmlformats.org/officeDocument/2006/relationships/image" Target="../media/image66.png"/><Relationship Id="rId24" Type="http://schemas.openxmlformats.org/officeDocument/2006/relationships/image" Target="../media/image43.jpg"/><Relationship Id="rId23" Type="http://schemas.openxmlformats.org/officeDocument/2006/relationships/image" Target="../media/image53.jpg"/><Relationship Id="rId45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23.jpg"/><Relationship Id="rId26" Type="http://schemas.openxmlformats.org/officeDocument/2006/relationships/image" Target="../media/image50.jpg"/><Relationship Id="rId25" Type="http://schemas.openxmlformats.org/officeDocument/2006/relationships/image" Target="../media/image38.jpg"/><Relationship Id="rId28" Type="http://schemas.openxmlformats.org/officeDocument/2006/relationships/image" Target="../media/image54.jpg"/><Relationship Id="rId27" Type="http://schemas.openxmlformats.org/officeDocument/2006/relationships/image" Target="../media/image51.jpg"/><Relationship Id="rId5" Type="http://schemas.openxmlformats.org/officeDocument/2006/relationships/image" Target="../media/image34.png"/><Relationship Id="rId6" Type="http://schemas.openxmlformats.org/officeDocument/2006/relationships/image" Target="../media/image52.png"/><Relationship Id="rId29" Type="http://schemas.openxmlformats.org/officeDocument/2006/relationships/image" Target="../media/image41.jpg"/><Relationship Id="rId7" Type="http://schemas.openxmlformats.org/officeDocument/2006/relationships/image" Target="../media/image26.jpg"/><Relationship Id="rId8" Type="http://schemas.openxmlformats.org/officeDocument/2006/relationships/image" Target="../media/image59.jpg"/><Relationship Id="rId31" Type="http://schemas.openxmlformats.org/officeDocument/2006/relationships/image" Target="../media/image46.jpg"/><Relationship Id="rId30" Type="http://schemas.openxmlformats.org/officeDocument/2006/relationships/image" Target="../media/image45.jpg"/><Relationship Id="rId11" Type="http://schemas.openxmlformats.org/officeDocument/2006/relationships/image" Target="../media/image36.jpg"/><Relationship Id="rId33" Type="http://schemas.openxmlformats.org/officeDocument/2006/relationships/image" Target="../media/image47.jpg"/><Relationship Id="rId10" Type="http://schemas.openxmlformats.org/officeDocument/2006/relationships/image" Target="../media/image25.jpg"/><Relationship Id="rId32" Type="http://schemas.openxmlformats.org/officeDocument/2006/relationships/image" Target="../media/image42.jpg"/><Relationship Id="rId13" Type="http://schemas.openxmlformats.org/officeDocument/2006/relationships/image" Target="../media/image28.jpg"/><Relationship Id="rId35" Type="http://schemas.openxmlformats.org/officeDocument/2006/relationships/image" Target="../media/image68.jpg"/><Relationship Id="rId12" Type="http://schemas.openxmlformats.org/officeDocument/2006/relationships/image" Target="../media/image22.jpg"/><Relationship Id="rId34" Type="http://schemas.openxmlformats.org/officeDocument/2006/relationships/image" Target="../media/image67.jpg"/><Relationship Id="rId15" Type="http://schemas.openxmlformats.org/officeDocument/2006/relationships/image" Target="../media/image27.jpg"/><Relationship Id="rId37" Type="http://schemas.openxmlformats.org/officeDocument/2006/relationships/image" Target="../media/image60.jpg"/><Relationship Id="rId14" Type="http://schemas.openxmlformats.org/officeDocument/2006/relationships/image" Target="../media/image29.jpg"/><Relationship Id="rId36" Type="http://schemas.openxmlformats.org/officeDocument/2006/relationships/image" Target="../media/image65.jpg"/><Relationship Id="rId17" Type="http://schemas.openxmlformats.org/officeDocument/2006/relationships/image" Target="../media/image33.jpg"/><Relationship Id="rId39" Type="http://schemas.openxmlformats.org/officeDocument/2006/relationships/image" Target="../media/image56.png"/><Relationship Id="rId16" Type="http://schemas.openxmlformats.org/officeDocument/2006/relationships/image" Target="../media/image37.jpg"/><Relationship Id="rId38" Type="http://schemas.openxmlformats.org/officeDocument/2006/relationships/image" Target="../media/image57.jpg"/><Relationship Id="rId19" Type="http://schemas.openxmlformats.org/officeDocument/2006/relationships/image" Target="../media/image49.jpg"/><Relationship Id="rId18" Type="http://schemas.openxmlformats.org/officeDocument/2006/relationships/image" Target="../media/image3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neo4j.com/release-notes/database/" TargetMode="External"/><Relationship Id="rId4" Type="http://schemas.openxmlformats.org/officeDocument/2006/relationships/hyperlink" Target="https://en.wikipedia.org/wiki/Open-core_model" TargetMode="External"/><Relationship Id="rId5" Type="http://schemas.openxmlformats.org/officeDocument/2006/relationships/hyperlink" Target="https://github.com/neo4j/neo4j" TargetMode="External"/><Relationship Id="rId6" Type="http://schemas.openxmlformats.org/officeDocument/2006/relationships/hyperlink" Target="https://neo4j.com/download/" TargetMode="External"/><Relationship Id="rId7" Type="http://schemas.openxmlformats.org/officeDocument/2006/relationships/hyperlink" Target="https://hub.docker.com/_/neo4j" TargetMode="External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/>
        </p:nvSpPr>
        <p:spPr>
          <a:xfrm>
            <a:off x="682650" y="1023850"/>
            <a:ext cx="74253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(neo4j)-[:LOVES]-&gt;(community)</a:t>
            </a:r>
            <a:endParaRPr b="1" sz="3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5" name="Google Shape;265;p39"/>
          <p:cNvSpPr txBox="1"/>
          <p:nvPr/>
        </p:nvSpPr>
        <p:spPr>
          <a:xfrm>
            <a:off x="682650" y="2042300"/>
            <a:ext cx="4760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Siddhant Agarwal (@sidagarwal04)</a:t>
            </a:r>
            <a:br>
              <a:rPr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Developer Relations APAC @ Neo4j</a:t>
            </a:r>
            <a:endParaRPr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66" name="Google Shape;266;p39"/>
          <p:cNvPicPr preferRelativeResize="0"/>
          <p:nvPr/>
        </p:nvPicPr>
        <p:blipFill rotWithShape="1">
          <a:blip r:embed="rId3">
            <a:alphaModFix/>
          </a:blip>
          <a:srcRect b="41174" l="0" r="0" t="3003"/>
          <a:stretch/>
        </p:blipFill>
        <p:spPr>
          <a:xfrm>
            <a:off x="682650" y="2736600"/>
            <a:ext cx="1762500" cy="1768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48"/>
          <p:cNvGrpSpPr/>
          <p:nvPr/>
        </p:nvGrpSpPr>
        <p:grpSpPr>
          <a:xfrm>
            <a:off x="5460539" y="164762"/>
            <a:ext cx="3541232" cy="4570735"/>
            <a:chOff x="5380486" y="81295"/>
            <a:chExt cx="3716268" cy="4796658"/>
          </a:xfrm>
        </p:grpSpPr>
        <p:sp>
          <p:nvSpPr>
            <p:cNvPr id="328" name="Google Shape;328;p48"/>
            <p:cNvSpPr txBox="1"/>
            <p:nvPr/>
          </p:nvSpPr>
          <p:spPr>
            <a:xfrm>
              <a:off x="8356255" y="3665826"/>
              <a:ext cx="496200" cy="42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9" name="Google Shape;329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80494" y="83273"/>
              <a:ext cx="516937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13863" y="90159"/>
              <a:ext cx="5169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47239" y="81295"/>
              <a:ext cx="516937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80739" y="85644"/>
              <a:ext cx="496259" cy="516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4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380486" y="614113"/>
              <a:ext cx="5169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4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80486" y="1156631"/>
              <a:ext cx="516937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4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913863" y="1145019"/>
              <a:ext cx="516937" cy="54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4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13863" y="614113"/>
              <a:ext cx="516937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4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047369" y="1153149"/>
              <a:ext cx="516936" cy="54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4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447242" y="1145011"/>
              <a:ext cx="516936" cy="542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4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580745" y="1137135"/>
              <a:ext cx="496257" cy="54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4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447239" y="614112"/>
              <a:ext cx="516937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4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980615" y="90153"/>
              <a:ext cx="5169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4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513992" y="614116"/>
              <a:ext cx="5169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4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513992" y="90159"/>
              <a:ext cx="5169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4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8047369" y="92152"/>
              <a:ext cx="5169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4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047369" y="624958"/>
              <a:ext cx="516937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4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513992" y="1145019"/>
              <a:ext cx="516936" cy="542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4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980615" y="1145019"/>
              <a:ext cx="516937" cy="54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4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580745" y="614116"/>
              <a:ext cx="49625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4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980615" y="614113"/>
              <a:ext cx="516937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4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508895" y="3299424"/>
              <a:ext cx="516925" cy="51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48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042456" y="3299618"/>
              <a:ext cx="5165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4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575831" y="3299618"/>
              <a:ext cx="5165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4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6980714" y="1701894"/>
              <a:ext cx="5165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4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7514039" y="1701902"/>
              <a:ext cx="5165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48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8047390" y="1707315"/>
              <a:ext cx="5165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48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6980737" y="2232789"/>
              <a:ext cx="516535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48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8575781" y="3833581"/>
              <a:ext cx="516538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48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8047415" y="2235488"/>
              <a:ext cx="5165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48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514081" y="2232798"/>
              <a:ext cx="5165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48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8042426" y="3833590"/>
              <a:ext cx="516537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48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7509080" y="3827706"/>
              <a:ext cx="5165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48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8580740" y="1686132"/>
              <a:ext cx="498088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48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8580749" y="2222139"/>
              <a:ext cx="498088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48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509147" y="4361417"/>
              <a:ext cx="5165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48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042481" y="4361415"/>
              <a:ext cx="516521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48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8580219" y="4361417"/>
              <a:ext cx="516535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48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6989582" y="2763693"/>
              <a:ext cx="498095" cy="506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8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7508895" y="2763693"/>
              <a:ext cx="516521" cy="51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48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8047423" y="2755371"/>
              <a:ext cx="516942" cy="523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48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8586372" y="2758145"/>
              <a:ext cx="496263" cy="4962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1" name="Google Shape;371;p48"/>
          <p:cNvSpPr txBox="1"/>
          <p:nvPr>
            <p:ph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567"/>
              <a:buNone/>
            </a:pPr>
            <a:r>
              <a:rPr lang="en" sz="2850">
                <a:solidFill>
                  <a:schemeClr val="dk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Meet the Neo4j Ninjas</a:t>
            </a:r>
            <a:br>
              <a:rPr lang="en" sz="28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2405">
                <a:latin typeface="Google Sans"/>
                <a:ea typeface="Google Sans"/>
                <a:cs typeface="Google Sans"/>
                <a:sym typeface="Google Sans"/>
              </a:rPr>
              <a:t>Masters of Graphs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2" name="Google Shape;372;p48"/>
          <p:cNvSpPr txBox="1"/>
          <p:nvPr/>
        </p:nvSpPr>
        <p:spPr>
          <a:xfrm>
            <a:off x="678050" y="1808973"/>
            <a:ext cx="57987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Ninjas</a:t>
            </a: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are</a:t>
            </a:r>
            <a:r>
              <a:rPr b="1" i="0" lang="en" sz="14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Active graph bloggers, presenters, GitHub contributors, professors, user group leaders, and researchers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Benefits</a:t>
            </a:r>
            <a:r>
              <a:rPr b="1" i="0" lang="en" sz="14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Ninjas benefit from exclusive access to Neo4j experts, VIP event experience, special giveaways and much more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Interested? For more information visit: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https://bit.ly/Neo4jNinjas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73" name="Google Shape;373;p48"/>
          <p:cNvPicPr preferRelativeResize="0"/>
          <p:nvPr/>
        </p:nvPicPr>
        <p:blipFill rotWithShape="1">
          <a:blip r:embed="rId45">
            <a:alphaModFix/>
          </a:blip>
          <a:srcRect b="0" l="4174" r="1601" t="0"/>
          <a:stretch/>
        </p:blipFill>
        <p:spPr>
          <a:xfrm>
            <a:off x="5070263" y="3464186"/>
            <a:ext cx="1444322" cy="1506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/>
          <p:nvPr>
            <p:ph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567"/>
              <a:buNone/>
            </a:pPr>
            <a:r>
              <a:rPr lang="en" sz="2850">
                <a:solidFill>
                  <a:schemeClr val="dk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Let’s stay connected</a:t>
            </a:r>
            <a:br>
              <a:rPr lang="en" sz="28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2405">
                <a:latin typeface="Google Sans"/>
                <a:ea typeface="Google Sans"/>
                <a:cs typeface="Google Sans"/>
                <a:sym typeface="Google Sans"/>
              </a:rPr>
              <a:t>with the community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9" name="Google Shape;379;p49"/>
          <p:cNvSpPr txBox="1"/>
          <p:nvPr/>
        </p:nvSpPr>
        <p:spPr>
          <a:xfrm>
            <a:off x="995650" y="4108550"/>
            <a:ext cx="29877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Google Sans"/>
                <a:ea typeface="Google Sans"/>
                <a:cs typeface="Google Sans"/>
                <a:sym typeface="Google Sans"/>
              </a:rPr>
              <a:t>dev.neo4j.com/chat</a:t>
            </a:r>
            <a:endParaRPr sz="23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80" name="Google Shape;380;p49"/>
          <p:cNvPicPr preferRelativeResize="0"/>
          <p:nvPr/>
        </p:nvPicPr>
        <p:blipFill rotWithShape="1">
          <a:blip r:embed="rId3">
            <a:alphaModFix/>
          </a:blip>
          <a:srcRect b="0" l="2052" r="2052" t="0"/>
          <a:stretch/>
        </p:blipFill>
        <p:spPr>
          <a:xfrm>
            <a:off x="1277383" y="1381318"/>
            <a:ext cx="2424251" cy="2527974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9"/>
          <p:cNvSpPr txBox="1"/>
          <p:nvPr/>
        </p:nvSpPr>
        <p:spPr>
          <a:xfrm>
            <a:off x="4470125" y="4108550"/>
            <a:ext cx="4173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Google Sans"/>
                <a:ea typeface="Google Sans"/>
                <a:cs typeface="Google Sans"/>
                <a:sym typeface="Google Sans"/>
              </a:rPr>
              <a:t>dev.neo4j.com/community</a:t>
            </a:r>
            <a:endParaRPr sz="23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82" name="Google Shape;382;p49"/>
          <p:cNvPicPr preferRelativeResize="0"/>
          <p:nvPr/>
        </p:nvPicPr>
        <p:blipFill rotWithShape="1">
          <a:blip r:embed="rId4">
            <a:alphaModFix/>
          </a:blip>
          <a:srcRect b="0" l="2052" r="2052" t="0"/>
          <a:stretch/>
        </p:blipFill>
        <p:spPr>
          <a:xfrm>
            <a:off x="5226608" y="1381318"/>
            <a:ext cx="2424251" cy="252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50"/>
          <p:cNvGrpSpPr/>
          <p:nvPr/>
        </p:nvGrpSpPr>
        <p:grpSpPr>
          <a:xfrm>
            <a:off x="5460539" y="164762"/>
            <a:ext cx="3541232" cy="4570735"/>
            <a:chOff x="5380486" y="81295"/>
            <a:chExt cx="3716268" cy="4796658"/>
          </a:xfrm>
        </p:grpSpPr>
        <p:sp>
          <p:nvSpPr>
            <p:cNvPr id="388" name="Google Shape;388;p50"/>
            <p:cNvSpPr txBox="1"/>
            <p:nvPr/>
          </p:nvSpPr>
          <p:spPr>
            <a:xfrm>
              <a:off x="8356255" y="3665826"/>
              <a:ext cx="496200" cy="42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9" name="Google Shape;389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80494" y="83273"/>
              <a:ext cx="516937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13863" y="90159"/>
              <a:ext cx="5169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47239" y="81295"/>
              <a:ext cx="516937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5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80739" y="85644"/>
              <a:ext cx="496259" cy="516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5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380486" y="614113"/>
              <a:ext cx="5169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5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80486" y="1156631"/>
              <a:ext cx="516937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5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913863" y="1145019"/>
              <a:ext cx="516937" cy="54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5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13863" y="614113"/>
              <a:ext cx="516937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5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047369" y="1153149"/>
              <a:ext cx="516936" cy="54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5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447242" y="1145011"/>
              <a:ext cx="516936" cy="542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5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580745" y="1137135"/>
              <a:ext cx="496257" cy="54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5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447239" y="614112"/>
              <a:ext cx="516937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5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980615" y="90153"/>
              <a:ext cx="5169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5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513992" y="614116"/>
              <a:ext cx="5169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5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513992" y="90159"/>
              <a:ext cx="5169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5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8047369" y="92152"/>
              <a:ext cx="5169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5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047369" y="624958"/>
              <a:ext cx="516937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5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513992" y="1145019"/>
              <a:ext cx="516936" cy="542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5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980615" y="1145019"/>
              <a:ext cx="516937" cy="54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5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580745" y="614116"/>
              <a:ext cx="49625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5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980615" y="614113"/>
              <a:ext cx="516937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5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508895" y="3299424"/>
              <a:ext cx="516925" cy="51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5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042456" y="3299618"/>
              <a:ext cx="5165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5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575831" y="3299618"/>
              <a:ext cx="5165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50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6980714" y="1701894"/>
              <a:ext cx="5165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5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7514039" y="1701902"/>
              <a:ext cx="5165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5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8047390" y="1707315"/>
              <a:ext cx="5165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50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6980737" y="2232789"/>
              <a:ext cx="516535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50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8575781" y="3833581"/>
              <a:ext cx="516538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50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8047415" y="2235488"/>
              <a:ext cx="5165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50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514081" y="2232798"/>
              <a:ext cx="5165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50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8042426" y="3833590"/>
              <a:ext cx="516537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50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7509080" y="3827706"/>
              <a:ext cx="5165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50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8580740" y="1686132"/>
              <a:ext cx="498088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50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8580749" y="2222139"/>
              <a:ext cx="498088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50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509147" y="4361417"/>
              <a:ext cx="516536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50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042481" y="4361415"/>
              <a:ext cx="516521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50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8580219" y="4361417"/>
              <a:ext cx="516535" cy="516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50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6989582" y="2763693"/>
              <a:ext cx="498095" cy="506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50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7508895" y="2763693"/>
              <a:ext cx="516521" cy="51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50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8047423" y="2755371"/>
              <a:ext cx="516942" cy="523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50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8586372" y="2758145"/>
              <a:ext cx="496263" cy="4962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1" name="Google Shape;431;p50"/>
          <p:cNvSpPr txBox="1"/>
          <p:nvPr>
            <p:ph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567"/>
              <a:buNone/>
            </a:pPr>
            <a:r>
              <a:rPr lang="en" sz="2850">
                <a:solidFill>
                  <a:schemeClr val="dk2"/>
                </a:solidFill>
                <a:highlight>
                  <a:schemeClr val="lt1"/>
                </a:highlight>
              </a:rPr>
              <a:t>Meet the Neo4j Ninjas</a:t>
            </a:r>
            <a:br>
              <a:rPr lang="en" sz="28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405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2405"/>
              <a:t>asters of Graphs</a:t>
            </a:r>
            <a:r>
              <a:rPr lang="en" sz="2850">
                <a:solidFill>
                  <a:schemeClr val="dk2"/>
                </a:solidFill>
              </a:rPr>
              <a:t> </a:t>
            </a:r>
            <a:endParaRPr sz="285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32" name="Google Shape;432;p50"/>
          <p:cNvSpPr txBox="1"/>
          <p:nvPr/>
        </p:nvSpPr>
        <p:spPr>
          <a:xfrm>
            <a:off x="678050" y="1808973"/>
            <a:ext cx="57987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Ninjas</a:t>
            </a:r>
            <a:r>
              <a:rPr b="1" lang="en">
                <a:solidFill>
                  <a:schemeClr val="dk2"/>
                </a:solidFill>
              </a:rPr>
              <a:t> are</a:t>
            </a:r>
            <a:r>
              <a:rPr b="1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Active graph bloggers, presenters, GitHub contributors, professors, user group leaders, and researchers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Benefits</a:t>
            </a:r>
            <a:r>
              <a:rPr b="1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Ninjas benefit from exclusive access to Neo4j experts, VIP event experience, special giveaways and much more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Interested? For more information visit: </a:t>
            </a:r>
            <a:endParaRPr b="1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https://bit.ly/Neo4jNinjas</a:t>
            </a:r>
            <a:endParaRPr/>
          </a:p>
        </p:txBody>
      </p:sp>
      <p:pic>
        <p:nvPicPr>
          <p:cNvPr id="433" name="Google Shape;433;p50"/>
          <p:cNvPicPr preferRelativeResize="0"/>
          <p:nvPr/>
        </p:nvPicPr>
        <p:blipFill rotWithShape="1">
          <a:blip r:embed="rId45">
            <a:alphaModFix/>
          </a:blip>
          <a:srcRect b="0" l="4174" r="1601" t="0"/>
          <a:stretch/>
        </p:blipFill>
        <p:spPr>
          <a:xfrm>
            <a:off x="5070263" y="3464186"/>
            <a:ext cx="1444322" cy="1506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 txBox="1"/>
          <p:nvPr>
            <p:ph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567"/>
              <a:buNone/>
            </a:pPr>
            <a:r>
              <a:rPr lang="en" sz="2850">
                <a:solidFill>
                  <a:schemeClr val="dk2"/>
                </a:solidFill>
                <a:highlight>
                  <a:schemeClr val="lt1"/>
                </a:highlight>
              </a:rPr>
              <a:t>Your Feedback </a:t>
            </a:r>
            <a:r>
              <a:rPr lang="en" sz="2405"/>
              <a:t>is valuable</a:t>
            </a:r>
            <a:endParaRPr sz="240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439" name="Google Shape;439;p51"/>
          <p:cNvPicPr preferRelativeResize="0"/>
          <p:nvPr/>
        </p:nvPicPr>
        <p:blipFill rotWithShape="1">
          <a:blip r:embed="rId3">
            <a:alphaModFix/>
          </a:blip>
          <a:srcRect b="0" l="2052" r="2052" t="0"/>
          <a:stretch/>
        </p:blipFill>
        <p:spPr>
          <a:xfrm>
            <a:off x="3489383" y="1427143"/>
            <a:ext cx="2424251" cy="2527973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1"/>
          <p:cNvSpPr txBox="1"/>
          <p:nvPr/>
        </p:nvSpPr>
        <p:spPr>
          <a:xfrm>
            <a:off x="1713900" y="4099075"/>
            <a:ext cx="571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dev.neo4j.com/feedback-syd-22mar</a:t>
            </a:r>
            <a:endParaRPr b="1"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Neo4j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: The {Company;Product}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2" name="Google Shape;272;p40"/>
          <p:cNvSpPr txBox="1"/>
          <p:nvPr/>
        </p:nvSpPr>
        <p:spPr>
          <a:xfrm>
            <a:off x="4837326" y="2968324"/>
            <a:ext cx="249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Telecommunications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73" name="Google Shape;273;p40"/>
          <p:cNvSpPr txBox="1"/>
          <p:nvPr/>
        </p:nvSpPr>
        <p:spPr>
          <a:xfrm>
            <a:off x="4948763" y="1920874"/>
            <a:ext cx="249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Life sciences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74" name="Google Shape;274;p40"/>
          <p:cNvSpPr txBox="1"/>
          <p:nvPr>
            <p:ph idx="1" type="body"/>
          </p:nvPr>
        </p:nvSpPr>
        <p:spPr>
          <a:xfrm>
            <a:off x="678050" y="1068425"/>
            <a:ext cx="8132700" cy="34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oogle Sans"/>
              <a:buChar char="•"/>
            </a:pPr>
            <a:r>
              <a:rPr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Idea conceived on a flight to Mumbai</a:t>
            </a:r>
            <a:endParaRPr sz="2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oogle Sans"/>
              <a:buChar char="•"/>
            </a:pPr>
            <a:r>
              <a:rPr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Product &amp; Company started in </a:t>
            </a:r>
            <a:r>
              <a:rPr lang="en" sz="22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2007</a:t>
            </a:r>
            <a:r>
              <a:rPr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🇸🇪</a:t>
            </a:r>
            <a:endParaRPr sz="2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oogle Sans"/>
              <a:buChar char="•"/>
            </a:pPr>
            <a:r>
              <a:rPr lang="en" sz="22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Open-Core</a:t>
            </a:r>
            <a:r>
              <a:rPr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Model</a:t>
            </a:r>
            <a:endParaRPr sz="2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Free </a:t>
            </a:r>
            <a:r>
              <a:rPr lang="en" sz="22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Open-Source</a:t>
            </a:r>
            <a:r>
              <a:rPr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2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Community</a:t>
            </a:r>
            <a:r>
              <a:rPr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Edition</a:t>
            </a:r>
            <a:endParaRPr sz="2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Closed-Source </a:t>
            </a:r>
            <a:r>
              <a:rPr b="1" lang="en" sz="2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Enterprise</a:t>
            </a:r>
            <a:r>
              <a:rPr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Edition</a:t>
            </a:r>
            <a:endParaRPr sz="2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oogle Sans"/>
              <a:buChar char="•"/>
            </a:pPr>
            <a:r>
              <a:rPr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Free for local use with </a:t>
            </a:r>
            <a:r>
              <a:rPr lang="en" sz="22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Neo4j Desktop</a:t>
            </a:r>
            <a:r>
              <a:rPr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/ </a:t>
            </a:r>
            <a:r>
              <a:rPr lang="en" sz="22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7"/>
              </a:rPr>
              <a:t>Docker</a:t>
            </a:r>
            <a:endParaRPr sz="2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Current Version: </a:t>
            </a:r>
            <a:r>
              <a:rPr b="1" lang="en" sz="2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5.0 (Released in Nov 2022)</a:t>
            </a:r>
            <a:endParaRPr sz="2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5" name="Google Shape;275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68671" y="1068425"/>
            <a:ext cx="1856280" cy="1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/>
        </p:nvSpPr>
        <p:spPr>
          <a:xfrm>
            <a:off x="1764000" y="357600"/>
            <a:ext cx="56160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60">
                <a:solidFill>
                  <a:srgbClr val="002333"/>
                </a:solidFill>
                <a:latin typeface="Google Sans"/>
                <a:ea typeface="Google Sans"/>
                <a:cs typeface="Google Sans"/>
                <a:sym typeface="Google Sans"/>
              </a:rPr>
              <a:t>Want to win this </a:t>
            </a:r>
            <a:r>
              <a:rPr b="1" lang="en" sz="3060">
                <a:solidFill>
                  <a:schemeClr val="lt1"/>
                </a:solidFill>
                <a:highlight>
                  <a:schemeClr val="dk2"/>
                </a:highlight>
                <a:latin typeface="Google Sans"/>
                <a:ea typeface="Google Sans"/>
                <a:cs typeface="Google Sans"/>
                <a:sym typeface="Google Sans"/>
              </a:rPr>
              <a:t>awesome</a:t>
            </a:r>
            <a:r>
              <a:rPr b="1" lang="en" sz="3060">
                <a:solidFill>
                  <a:srgbClr val="002333"/>
                </a:solidFill>
                <a:latin typeface="Google Sans"/>
                <a:ea typeface="Google Sans"/>
                <a:cs typeface="Google Sans"/>
                <a:sym typeface="Google Sans"/>
              </a:rPr>
              <a:t> Neo4j t-shirt? 😍</a:t>
            </a:r>
            <a:endParaRPr b="1" sz="3000">
              <a:solidFill>
                <a:srgbClr val="1A203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901" y="1674525"/>
            <a:ext cx="4568188" cy="294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/>
        </p:nvSpPr>
        <p:spPr>
          <a:xfrm>
            <a:off x="1411200" y="1686750"/>
            <a:ext cx="63216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60">
                <a:solidFill>
                  <a:schemeClr val="lt1"/>
                </a:solidFill>
                <a:highlight>
                  <a:schemeClr val="dk2"/>
                </a:highlight>
                <a:latin typeface="Google Sans"/>
                <a:ea typeface="Google Sans"/>
                <a:cs typeface="Google Sans"/>
                <a:sym typeface="Google Sans"/>
              </a:rPr>
              <a:t>Make a twitter post</a:t>
            </a:r>
            <a:r>
              <a:rPr b="1" lang="en" sz="2060">
                <a:solidFill>
                  <a:srgbClr val="002333"/>
                </a:solidFill>
                <a:latin typeface="Google Sans"/>
                <a:ea typeface="Google Sans"/>
                <a:cs typeface="Google Sans"/>
                <a:sym typeface="Google Sans"/>
              </a:rPr>
              <a:t> about how excited are you for this session. </a:t>
            </a:r>
            <a:endParaRPr b="1" sz="2060">
              <a:solidFill>
                <a:srgbClr val="00233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60">
              <a:solidFill>
                <a:srgbClr val="00233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60">
                <a:solidFill>
                  <a:srgbClr val="002333"/>
                </a:solidFill>
                <a:latin typeface="Google Sans"/>
                <a:ea typeface="Google Sans"/>
                <a:cs typeface="Google Sans"/>
                <a:sym typeface="Google Sans"/>
              </a:rPr>
              <a:t>Tag </a:t>
            </a:r>
            <a:r>
              <a:rPr b="1" lang="en" sz="2060">
                <a:solidFill>
                  <a:schemeClr val="lt1"/>
                </a:solidFill>
                <a:highlight>
                  <a:schemeClr val="dk2"/>
                </a:highlight>
                <a:latin typeface="Google Sans"/>
                <a:ea typeface="Google Sans"/>
                <a:cs typeface="Google Sans"/>
                <a:sym typeface="Google Sans"/>
              </a:rPr>
              <a:t>@sidagarwal04</a:t>
            </a:r>
            <a:r>
              <a:rPr b="1" lang="en" sz="2060">
                <a:solidFill>
                  <a:srgbClr val="002333"/>
                </a:solidFill>
                <a:latin typeface="Google Sans"/>
                <a:ea typeface="Google Sans"/>
                <a:cs typeface="Google Sans"/>
                <a:sym typeface="Google Sans"/>
              </a:rPr>
              <a:t> &amp; </a:t>
            </a:r>
            <a:r>
              <a:rPr b="1" lang="en" sz="2060">
                <a:solidFill>
                  <a:schemeClr val="lt1"/>
                </a:solidFill>
                <a:highlight>
                  <a:srgbClr val="018BFF"/>
                </a:highlight>
                <a:latin typeface="Google Sans"/>
                <a:ea typeface="Google Sans"/>
                <a:cs typeface="Google Sans"/>
                <a:sym typeface="Google Sans"/>
              </a:rPr>
              <a:t>@neo4j</a:t>
            </a:r>
            <a:endParaRPr b="1" sz="2060">
              <a:solidFill>
                <a:schemeClr val="lt1"/>
              </a:solidFill>
              <a:highlight>
                <a:srgbClr val="018B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60">
                <a:solidFill>
                  <a:srgbClr val="002333"/>
                </a:solidFill>
                <a:latin typeface="Google Sans"/>
                <a:ea typeface="Google Sans"/>
                <a:cs typeface="Google Sans"/>
                <a:sym typeface="Google Sans"/>
              </a:rPr>
              <a:t>Use Hashtag </a:t>
            </a:r>
            <a:r>
              <a:rPr b="1" lang="en" sz="2060">
                <a:solidFill>
                  <a:schemeClr val="lt1"/>
                </a:solidFill>
                <a:highlight>
                  <a:schemeClr val="dk2"/>
                </a:highlight>
                <a:latin typeface="Google Sans"/>
                <a:ea typeface="Google Sans"/>
                <a:cs typeface="Google Sans"/>
                <a:sym typeface="Google Sans"/>
              </a:rPr>
              <a:t>#GraphsAreEverywhere</a:t>
            </a:r>
            <a:endParaRPr b="1" sz="3060">
              <a:solidFill>
                <a:schemeClr val="lt1"/>
              </a:solidFill>
              <a:highlight>
                <a:schemeClr val="dk2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567"/>
              <a:buNone/>
            </a:pPr>
            <a:r>
              <a:rPr lang="en" sz="2850">
                <a:solidFill>
                  <a:schemeClr val="dk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Continue your graph journey</a:t>
            </a:r>
            <a:br>
              <a:rPr lang="en" sz="28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2405">
                <a:latin typeface="Google Sans"/>
                <a:ea typeface="Google Sans"/>
                <a:cs typeface="Google Sans"/>
                <a:sym typeface="Google Sans"/>
              </a:rPr>
              <a:t>with Graph Academy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2" name="Google Shape;292;p43"/>
          <p:cNvSpPr txBox="1"/>
          <p:nvPr/>
        </p:nvSpPr>
        <p:spPr>
          <a:xfrm>
            <a:off x="678050" y="1427975"/>
            <a:ext cx="6966000" cy="28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What is Graph Academy?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Free, Self-Paced, Hands-on Online Training to help you learn how to build, optimize and launch your Neo4j project, all from the Neo4j experts.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What’s more?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 free certifications designed to test you on your overall knowledge of Neo4j: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Neo4j Graph Data Science Certification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Neo4j Certified Professional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Interested? For more information visit: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www.graphacademy.neo4j.com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93" name="Google Shape;293;p43"/>
          <p:cNvPicPr preferRelativeResize="0"/>
          <p:nvPr/>
        </p:nvPicPr>
        <p:blipFill rotWithShape="1">
          <a:blip r:embed="rId3">
            <a:alphaModFix/>
          </a:blip>
          <a:srcRect b="0" l="2052" r="2052" t="0"/>
          <a:stretch/>
        </p:blipFill>
        <p:spPr>
          <a:xfrm>
            <a:off x="5070263" y="3464186"/>
            <a:ext cx="1444323" cy="1506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idx="1" type="subTitle"/>
          </p:nvPr>
        </p:nvSpPr>
        <p:spPr>
          <a:xfrm>
            <a:off x="664700" y="3134825"/>
            <a:ext cx="4760700" cy="9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119352" cy="529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6300" y="2911650"/>
            <a:ext cx="1503226" cy="150322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 txBox="1"/>
          <p:nvPr/>
        </p:nvSpPr>
        <p:spPr>
          <a:xfrm>
            <a:off x="6330763" y="4474000"/>
            <a:ext cx="227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dev.neo4j.com/nodes23</a:t>
            </a:r>
            <a:endParaRPr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567"/>
              <a:buNone/>
            </a:pPr>
            <a:r>
              <a:rPr lang="en" sz="2850">
                <a:solidFill>
                  <a:schemeClr val="dk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Join Graph Database User Groups</a:t>
            </a:r>
            <a:br>
              <a:rPr lang="en" sz="28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2405">
                <a:latin typeface="Google Sans"/>
                <a:ea typeface="Google Sans"/>
                <a:cs typeface="Google Sans"/>
                <a:sym typeface="Google Sans"/>
              </a:rPr>
              <a:t>Connect with passionate graphistas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7" name="Google Shape;307;p45"/>
          <p:cNvSpPr txBox="1"/>
          <p:nvPr/>
        </p:nvSpPr>
        <p:spPr>
          <a:xfrm>
            <a:off x="678050" y="1427975"/>
            <a:ext cx="6966000" cy="30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What are User Groups?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Developers interested in learning about and working with graph databases for social, spatial, hierarchical or other highly connected data sets. We host hands-on lab sessions, technology reviews and topical lectures. Curious about graphs? Join us!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What’s more?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Apply knowledge and connections to build great products and advance your skills, career, and network. Help your community learn too.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Interested? For more information visit: </a:t>
            </a:r>
            <a:br>
              <a:rPr b="1" lang="en"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https://www.meetup.com/pro/neo4j/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08" name="Google Shape;308;p45"/>
          <p:cNvPicPr preferRelativeResize="0"/>
          <p:nvPr/>
        </p:nvPicPr>
        <p:blipFill rotWithShape="1">
          <a:blip r:embed="rId3">
            <a:alphaModFix/>
          </a:blip>
          <a:srcRect b="0" l="2052" r="2052" t="0"/>
          <a:stretch/>
        </p:blipFill>
        <p:spPr>
          <a:xfrm>
            <a:off x="5766302" y="3583924"/>
            <a:ext cx="1156776" cy="120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567"/>
              <a:buNone/>
            </a:pPr>
            <a:r>
              <a:rPr lang="en" sz="2850">
                <a:solidFill>
                  <a:schemeClr val="dk2"/>
                </a:solidFill>
                <a:highlight>
                  <a:schemeClr val="lt1"/>
                </a:highlight>
              </a:rPr>
              <a:t>Join Graph Database Pune User Group</a:t>
            </a:r>
            <a:br>
              <a:rPr lang="en" sz="28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405"/>
              <a:t>Connect with passionate graphistas</a:t>
            </a:r>
            <a:endParaRPr sz="240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14" name="Google Shape;314;p46"/>
          <p:cNvSpPr txBox="1"/>
          <p:nvPr/>
        </p:nvSpPr>
        <p:spPr>
          <a:xfrm>
            <a:off x="678050" y="1427975"/>
            <a:ext cx="6966000" cy="30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What are User Groups?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Developers interested in learning about and working with graph databases for social, spatial, hierarchical or other highly connected data sets. We host hands-on lab sessions, technology reviews and topical lectures. Curious about graphs? Join us!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What’s more?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Apply knowledge and connections to build great products and advance your skills, career, and network. Help your community learn too.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Interested? For more information visit: </a:t>
            </a:r>
            <a:br>
              <a:rPr b="1" lang="en"/>
            </a:br>
            <a:r>
              <a:rPr b="1" lang="en"/>
              <a:t>https://www.meetup.com/graph-database-pune/</a:t>
            </a:r>
            <a:endParaRPr/>
          </a:p>
        </p:txBody>
      </p:sp>
      <p:pic>
        <p:nvPicPr>
          <p:cNvPr id="315" name="Google Shape;315;p46"/>
          <p:cNvPicPr preferRelativeResize="0"/>
          <p:nvPr/>
        </p:nvPicPr>
        <p:blipFill rotWithShape="1">
          <a:blip r:embed="rId3">
            <a:alphaModFix/>
          </a:blip>
          <a:srcRect b="0" l="2052" r="2052" t="0"/>
          <a:stretch/>
        </p:blipFill>
        <p:spPr>
          <a:xfrm>
            <a:off x="5055313" y="3418361"/>
            <a:ext cx="1444323" cy="1506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567"/>
              <a:buNone/>
            </a:pPr>
            <a:r>
              <a:rPr lang="en" sz="2850">
                <a:solidFill>
                  <a:schemeClr val="dk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Want to speak at our meetups?</a:t>
            </a:r>
            <a:br>
              <a:rPr lang="en" sz="28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2405">
                <a:latin typeface="Google Sans"/>
                <a:ea typeface="Google Sans"/>
                <a:cs typeface="Google Sans"/>
                <a:sym typeface="Google Sans"/>
              </a:rPr>
              <a:t>Submit your talk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1" name="Google Shape;321;p47"/>
          <p:cNvSpPr txBox="1"/>
          <p:nvPr/>
        </p:nvSpPr>
        <p:spPr>
          <a:xfrm>
            <a:off x="3082350" y="4176875"/>
            <a:ext cx="297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dev.neo4j.com/submit-your-talk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22" name="Google Shape;322;p47"/>
          <p:cNvPicPr preferRelativeResize="0"/>
          <p:nvPr/>
        </p:nvPicPr>
        <p:blipFill rotWithShape="1">
          <a:blip r:embed="rId3">
            <a:alphaModFix/>
          </a:blip>
          <a:srcRect b="0" l="2052" r="2052" t="0"/>
          <a:stretch/>
        </p:blipFill>
        <p:spPr>
          <a:xfrm>
            <a:off x="3241500" y="1402000"/>
            <a:ext cx="2661000" cy="27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o4j ">
  <a:themeElements>
    <a:clrScheme name="Simple Light">
      <a:dk1>
        <a:srgbClr val="000000"/>
      </a:dk1>
      <a:lt1>
        <a:srgbClr val="FFFFFF"/>
      </a:lt1>
      <a:dk2>
        <a:srgbClr val="018BFF"/>
      </a:dk2>
      <a:lt2>
        <a:srgbClr val="F3F3F3"/>
      </a:lt2>
      <a:accent1>
        <a:srgbClr val="FFDE63"/>
      </a:accent1>
      <a:accent2>
        <a:srgbClr val="ED1253"/>
      </a:accent2>
      <a:accent3>
        <a:srgbClr val="55F9E2"/>
      </a:accent3>
      <a:accent4>
        <a:srgbClr val="0B0B66"/>
      </a:accent4>
      <a:accent5>
        <a:srgbClr val="79BFFA"/>
      </a:accent5>
      <a:accent6>
        <a:srgbClr val="FFB8C4"/>
      </a:accent6>
      <a:hlink>
        <a:srgbClr val="0B0B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